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8" r:id="rId4"/>
    <p:sldId id="279" r:id="rId5"/>
    <p:sldId id="263" r:id="rId6"/>
    <p:sldId id="271" r:id="rId7"/>
    <p:sldId id="276" r:id="rId8"/>
    <p:sldId id="280" r:id="rId9"/>
    <p:sldId id="281" r:id="rId10"/>
    <p:sldId id="262" r:id="rId11"/>
    <p:sldId id="277" r:id="rId12"/>
    <p:sldId id="261" r:id="rId13"/>
    <p:sldId id="265" r:id="rId14"/>
    <p:sldId id="266" r:id="rId15"/>
    <p:sldId id="267" r:id="rId16"/>
    <p:sldId id="272" r:id="rId17"/>
    <p:sldId id="273" r:id="rId18"/>
    <p:sldId id="274" r:id="rId19"/>
    <p:sldId id="268" r:id="rId20"/>
    <p:sldId id="269" r:id="rId21"/>
    <p:sldId id="27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амардюк Анна Владимировна" initials="ХАВ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2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67" autoAdjust="0"/>
    <p:restoredTop sz="94673" autoAdjust="0"/>
  </p:normalViewPr>
  <p:slideViewPr>
    <p:cSldViewPr snapToGrid="0">
      <p:cViewPr>
        <p:scale>
          <a:sx n="90" d="100"/>
          <a:sy n="90" d="100"/>
        </p:scale>
        <p:origin x="-14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1052;&#1086;&#1080;%20&#1076;&#1086;&#1082;&#1091;&#1084;&#1077;&#1085;&#1090;&#1099;\&#1057;&#1090;&#1072;&#1090;&#1080;&#1089;&#1090;&#1080;&#1082;&#1072;\&#1057;&#1090;&#1072;&#1090;&#1080;&#1089;&#1090;&#1080;&#1082;&#1072;-2017\&#1056;&#1072;&#1089;&#1087;&#1088;&#1077;&#1076;&#1077;&#1083;&#1077;&#1085;&#1080;&#1077;%20&#1079;&#1072;&#1085;&#1080;&#1084;&#1072;&#1102;&#1097;&#1080;&#1093;&#1089;&#1103;%20&#1074;%20&#1059;&#1044;&#1054;&#1044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18,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ЗУ!$A$3:$A$8</c:f>
              <c:strCache>
                <c:ptCount val="6"/>
                <c:pt idx="0">
                  <c:v>Художественное</c:v>
                </c:pt>
                <c:pt idx="1">
                  <c:v>Спортивное</c:v>
                </c:pt>
                <c:pt idx="2">
                  <c:v>Техническое и естественнонаучное</c:v>
                </c:pt>
                <c:pt idx="3">
                  <c:v>Туристско-краеведеческое</c:v>
                </c:pt>
                <c:pt idx="4">
                  <c:v>Культурологическое</c:v>
                </c:pt>
                <c:pt idx="5">
                  <c:v>Другое</c:v>
                </c:pt>
              </c:strCache>
            </c:strRef>
          </c:cat>
          <c:val>
            <c:numRef>
              <c:f>ЗУ!$B$3:$B$8</c:f>
              <c:numCache>
                <c:formatCode>0.0%</c:formatCode>
                <c:ptCount val="6"/>
                <c:pt idx="0">
                  <c:v>0.33900000000000002</c:v>
                </c:pt>
                <c:pt idx="1">
                  <c:v>0.3</c:v>
                </c:pt>
                <c:pt idx="2">
                  <c:v>0.14799999999999999</c:v>
                </c:pt>
                <c:pt idx="3">
                  <c:v>3.4000000000000002E-2</c:v>
                </c:pt>
                <c:pt idx="4">
                  <c:v>8.0000000000000002E-3</c:v>
                </c:pt>
                <c:pt idx="5">
                  <c:v>0.17499999999999999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638793969693436"/>
          <c:y val="0.13850161857821153"/>
          <c:w val="0.42079803092874341"/>
          <c:h val="0.6799688381395304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 smtClean="0"/>
              <a:t>Бюджет отрасли (млрд. руб.)</a:t>
            </a:r>
            <a:endParaRPr lang="ru-RU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 w="17526">
              <a:solidFill>
                <a:srgbClr val="0000FF"/>
              </a:solidFill>
            </a:ln>
          </c:spPr>
          <c:invertIfNegative val="0"/>
          <c:dLbls>
            <c:dLbl>
              <c:idx val="0"/>
              <c:layout>
                <c:manualLayout>
                  <c:x val="3.1390186912388729E-3"/>
                  <c:y val="0.16094946371980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785343238814325E-3"/>
                  <c:y val="0.14580920398698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904544478367278E-3"/>
                  <c:y val="0.15016466040998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680247564139544E-2"/>
                  <c:y val="-6.9805591382032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083333333333379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000000000000001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33333333333334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30.3</c:v>
                </c:pt>
                <c:pt idx="1">
                  <c:v>32.700000000000003</c:v>
                </c:pt>
                <c:pt idx="2">
                  <c:v>34.799999999999997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1184"/>
        <c:axId val="41119104"/>
      </c:barChart>
      <c:catAx>
        <c:axId val="62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1119104"/>
        <c:crosses val="autoZero"/>
        <c:auto val="1"/>
        <c:lblAlgn val="ctr"/>
        <c:lblOffset val="100"/>
        <c:noMultiLvlLbl val="0"/>
      </c:catAx>
      <c:valAx>
        <c:axId val="41119104"/>
        <c:scaling>
          <c:orientation val="minMax"/>
          <c:max val="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221184"/>
        <c:crosses val="autoZero"/>
        <c:crossBetween val="between"/>
        <c:majorUnit val="10"/>
      </c:valAx>
      <c:spPr>
        <a:noFill/>
        <a:ln w="16907">
          <a:noFill/>
        </a:ln>
      </c:spPr>
    </c:plotArea>
    <c:plotVisOnly val="1"/>
    <c:dispBlanksAs val="gap"/>
    <c:showDLblsOverMax val="0"/>
  </c:chart>
  <c:txPr>
    <a:bodyPr/>
    <a:lstStyle/>
    <a:p>
      <a:pPr>
        <a:defRPr sz="62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15DD-5DF1-443D-8727-AA9EE9E27148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DB97B-EF70-4AEF-A270-A0AF6D378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1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DB97B-EF70-4AEF-A270-A0AF6D378FA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585ACEA-AD5C-469D-9EE2-3FD8BABC5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2171" y="392588"/>
            <a:ext cx="530575" cy="67849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306B7-7481-4E4D-A98B-28AC777BAB0D}"/>
              </a:ext>
            </a:extLst>
          </p:cNvPr>
          <p:cNvSpPr/>
          <p:nvPr userDrawn="1"/>
        </p:nvSpPr>
        <p:spPr>
          <a:xfrm>
            <a:off x="457200" y="923924"/>
            <a:ext cx="7699025" cy="92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30998" cy="649286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BC8BC777-2EF7-4F34-8021-20EAE8944863}"/>
              </a:ext>
            </a:extLst>
          </p:cNvPr>
          <p:cNvSpPr/>
          <p:nvPr userDrawn="1"/>
        </p:nvSpPr>
        <p:spPr>
          <a:xfrm>
            <a:off x="8333921" y="6126163"/>
            <a:ext cx="467179" cy="46717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FEDE5E-C35E-40AC-892C-1FCF350A33D1}"/>
              </a:ext>
            </a:extLst>
          </p:cNvPr>
          <p:cNvSpPr txBox="1"/>
          <p:nvPr userDrawn="1"/>
        </p:nvSpPr>
        <p:spPr>
          <a:xfrm>
            <a:off x="8298898" y="6191760"/>
            <a:ext cx="53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15F720-E54B-473A-B671-02B4A2D0721C}" type="slidenum">
              <a:rPr lang="ru-RU" sz="1400" smtClean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400" dirty="0">
              <a:solidFill>
                <a:srgbClr val="00B0F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74BF-70B1-4619-8E83-A885DAEB3A69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61BA-3E61-43A2-AE08-91F29E6C0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Microsoft_Excel_97-2003_Worksheet3.xls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11" Type="http://schemas.openxmlformats.org/officeDocument/2006/relationships/chart" Target="../charts/chart2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image" Target="../media/image11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31C46E-BEF1-48B5-8B3E-3DB8EA2B17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6100" y="2150929"/>
            <a:ext cx="1675389" cy="21424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633048" y="3830444"/>
            <a:ext cx="6028102" cy="2824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1041400"/>
            <a:ext cx="6523047" cy="2651901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комплексном подходе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национального проекта «Образование»</a:t>
            </a:r>
            <a:r>
              <a:rPr lang="ru-RU" sz="2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в Самарской области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65498" y="3825791"/>
            <a:ext cx="3060340" cy="29659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b="1" dirty="0" smtClean="0">
                <a:solidFill>
                  <a:schemeClr val="bg1"/>
                </a:solidFill>
              </a:rPr>
              <a:t>01.01.2019 – 31.12.2024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25901"/>
            <a:ext cx="7931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Куратор: </a:t>
            </a:r>
            <a:r>
              <a:rPr lang="ru-RU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Фетисов А.Б., заместитель председателя Правительства Самарской области</a:t>
            </a:r>
          </a:p>
          <a:p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sz="14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Акопьян</a:t>
            </a:r>
            <a:r>
              <a:rPr lang="ru-RU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В.А., министр образования и науки Самарской области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E8601DD-34B9-484B-B84F-71A99815C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78" y="1408705"/>
            <a:ext cx="8624748" cy="2397737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1. Не ясен механизм реализации отдельных мероприятий.</a:t>
            </a:r>
          </a:p>
          <a:p>
            <a:pPr>
              <a:spcBef>
                <a:spcPts val="12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2. 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тсутствуют межбюджетные трансферты по отдельным федеральным проектам.</a:t>
            </a:r>
          </a:p>
          <a:p>
            <a:pPr>
              <a:spcBef>
                <a:spcPts val="12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3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Отсутствует возможность использования федеральных средств на строительство Центров для одарённых детей.</a:t>
            </a:r>
            <a:endParaRPr lang="ru-RU" sz="1800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  <a:p>
            <a:pPr algn="l">
              <a:spcBef>
                <a:spcPts val="120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4. </a:t>
            </a:r>
            <a:endParaRPr lang="ru-RU" sz="1800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301665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 smtClean="0"/>
              <a:t>Специфика реализации национального проекта «Образование» </a:t>
            </a:r>
            <a:r>
              <a:rPr lang="ru-RU" sz="2400" dirty="0" smtClean="0">
                <a:solidFill>
                  <a:srgbClr val="FF0000"/>
                </a:solidFill>
              </a:rPr>
              <a:t>в Самарской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191369" y="1021007"/>
            <a:ext cx="8697450" cy="350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и проблемы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248076" y="3895342"/>
            <a:ext cx="8697450" cy="350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с другими национальными проектами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288880" y="4314937"/>
            <a:ext cx="8624748" cy="2397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«Демография»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региональный проект «Поддержка семей, имеющих детей» (создание условий для комплексного детского развития).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«Цифровая экономика» – региональный проект «Цифровая образовательная среда»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…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1737678"/>
            <a:ext cx="7630998" cy="261486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Дополнительная информация для подготовки раздаточного материала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36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«Современная школа»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239441"/>
            <a:ext cx="76708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</a:rPr>
              <a:t>* плановое значение, корректируемое ежегодно по итогам федеральных конкурсных отборов</a:t>
            </a:r>
          </a:p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</a:rPr>
              <a:t>** плановое значение в случае выделения федеральных средств</a:t>
            </a:r>
            <a:endParaRPr lang="ru-RU" sz="12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93723"/>
              </p:ext>
            </p:extLst>
          </p:nvPr>
        </p:nvGraphicFramePr>
        <p:xfrm>
          <a:off x="53163" y="1405299"/>
          <a:ext cx="8834806" cy="478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74"/>
                <a:gridCol w="4667693"/>
                <a:gridCol w="499730"/>
                <a:gridCol w="531628"/>
                <a:gridCol w="659219"/>
                <a:gridCol w="733646"/>
                <a:gridCol w="749234"/>
                <a:gridCol w="642782"/>
              </a:tblGrid>
              <a:tr h="3083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3769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4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Доля муниципальных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образований,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в которых обновлено содержание и методы обучения предметной области «Технология»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 других предметных областей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474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Arial Unicode MS"/>
                        </a:rPr>
                        <a:t>Число общеобразовательных организаций, расположенных в сельской местности и малых городах, обновивших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профилей, единиц нарастающим итогом к 2018 году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58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Arial Unicode MS"/>
                        </a:rPr>
                        <a:t>Численность обучающихся, охваченных основными и дополнительными общеобразовательными программами цифрового, естественнонаучного и гуманитарного профилей, тыс. человек нарастающим итогом к 2018 году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18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Arial Unicode MS"/>
                        </a:rPr>
                        <a:t>Число созданных новых мест в общеобразовательных организациях, расположенных в сельской местности и поселках городского типа, человек нарастающим итогом к 2018 году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2250**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2250**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2250**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4500**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10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Arial Unicode MS"/>
                        </a:rPr>
                        <a:t>Доля муниципальных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Arial Unicode MS"/>
                        </a:rPr>
                        <a:t>образований, </a:t>
                      </a:r>
                      <a:r>
                        <a:rPr lang="ru-RU" sz="1200" dirty="0">
                          <a:effectLst/>
                          <a:latin typeface="Times New Roman"/>
                          <a:ea typeface="Arial Unicode MS"/>
                        </a:rPr>
                        <a:t>в которых ликвидировано обучение в 3-ю смену,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5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«Успех каждого ребёнка»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36728"/>
              </p:ext>
            </p:extLst>
          </p:nvPr>
        </p:nvGraphicFramePr>
        <p:xfrm>
          <a:off x="0" y="1357651"/>
          <a:ext cx="9016409" cy="4841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19"/>
                <a:gridCol w="4890670"/>
                <a:gridCol w="524725"/>
                <a:gridCol w="637953"/>
                <a:gridCol w="595424"/>
                <a:gridCol w="648586"/>
                <a:gridCol w="732744"/>
                <a:gridCol w="649488"/>
              </a:tblGrid>
              <a:tr h="3337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587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81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Доля детей в возрасте от 5 до 18 лет, охваченных дополнительным образованием,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429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Arial Unicode MS"/>
                        </a:rPr>
                        <a:t>Число детей, охваченных деятельностью детских технопарков «Кванториум» (мобильных технопарков «Кванториум»)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Федерации, человек, нарастающим итогом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Arial Unicode MS"/>
                        </a:rPr>
                        <a:t>Число участников открытых онлайн-уроков, реализуемых с учетом опыта цикла открытых уроков «Проектория», «Уроки настоящего» или иных аналогичных по возможностям, функциям и результатам проектах, направленных на раннюю профориентацию, тыс. человек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38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Arial Unicode MS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 с учетом реализации проекта «Билет в будущее», нарастающим итогом, человек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273200"/>
            <a:ext cx="7670800" cy="3239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</a:rPr>
              <a:t>* плановое значение, корректируемое ежегодно по итогам федеральных конкурсных отборов</a:t>
            </a:r>
          </a:p>
        </p:txBody>
      </p:sp>
    </p:spTree>
    <p:extLst>
      <p:ext uri="{BB962C8B-B14F-4D97-AF65-F5344CB8AC3E}">
        <p14:creationId xmlns:p14="http://schemas.microsoft.com/office/powerpoint/2010/main" val="12204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«Поддержка семей, имеющих детей»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069313"/>
            <a:ext cx="76708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2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000495"/>
              </p:ext>
            </p:extLst>
          </p:nvPr>
        </p:nvGraphicFramePr>
        <p:xfrm>
          <a:off x="256032" y="1405299"/>
          <a:ext cx="8631937" cy="329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57"/>
                <a:gridCol w="4682125"/>
                <a:gridCol w="602268"/>
                <a:gridCol w="548733"/>
                <a:gridCol w="629036"/>
                <a:gridCol w="642420"/>
                <a:gridCol w="562116"/>
                <a:gridCol w="642782"/>
              </a:tblGrid>
              <a:tr h="2662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0921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54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Количество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родителей, в том числе с привлечением некоммерческих организаций, нарастающим итогом с 2019 года, тыс. единиц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07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Arial Unicode MS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%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8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«Цифровая образовательная среда»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069313"/>
            <a:ext cx="76708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2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04498"/>
              </p:ext>
            </p:extLst>
          </p:nvPr>
        </p:nvGraphicFramePr>
        <p:xfrm>
          <a:off x="256032" y="1405299"/>
          <a:ext cx="8631937" cy="3685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57"/>
                <a:gridCol w="4682125"/>
                <a:gridCol w="602268"/>
                <a:gridCol w="548733"/>
                <a:gridCol w="629036"/>
                <a:gridCol w="642420"/>
                <a:gridCol w="562116"/>
                <a:gridCol w="642782"/>
              </a:tblGrid>
              <a:tr h="3100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0043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55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образовательных организаций, расположенных на территории Самарской области, обеспеченных Интернет-соединением со скоростью соединения не менее 100 Мб/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– для образовательных организаций, расположенных в городах, 50 Мб/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– для образовательных организаций, расположенных в сельской местности и поселках городского типа, а также  гарантированным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Интернет-трафиком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01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муниципальных образований, в которых внедрена целевая модель цифровой образовательной среды в образовательных организациях, реализующих образовательные программы общего образования и среднего профессионального образования,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134986"/>
            <a:ext cx="7670800" cy="462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</a:rPr>
              <a:t>* плановое значение (начало внедрения может быть перенесено по итогам федеральных конкурсных отборов)</a:t>
            </a:r>
          </a:p>
        </p:txBody>
      </p:sp>
    </p:spTree>
    <p:extLst>
      <p:ext uri="{BB962C8B-B14F-4D97-AF65-F5344CB8AC3E}">
        <p14:creationId xmlns:p14="http://schemas.microsoft.com/office/powerpoint/2010/main" val="30268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«Цифровая образовательная среда»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069313"/>
            <a:ext cx="76708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2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04230"/>
              </p:ext>
            </p:extLst>
          </p:nvPr>
        </p:nvGraphicFramePr>
        <p:xfrm>
          <a:off x="256032" y="1405299"/>
          <a:ext cx="8631937" cy="3769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52"/>
                <a:gridCol w="4626630"/>
                <a:gridCol w="602268"/>
                <a:gridCol w="548733"/>
                <a:gridCol w="629036"/>
                <a:gridCol w="642420"/>
                <a:gridCol w="562116"/>
                <a:gridCol w="642782"/>
              </a:tblGrid>
              <a:tr h="3728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857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020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обучающихся, для которых формируется цифровой образовательный профиль и индивидуальный план обучения (персональная траектория обучения) с использованием федеральной информационно-сервисной платформы цифровой образовательной среды (федеральных цифровых платформ, информационных систем и ресурсов), между которыми обеспечено информационное взаимодействие , в общем числе обучающихся по указанным программам, %: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22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по программам общего образования и дополнительного образования детей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8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по программам среднего профессионального образования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134986"/>
            <a:ext cx="7670800" cy="462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</a:rPr>
              <a:t>* плановое значение (может быть скорректировано после внедрения федеральной платформы)</a:t>
            </a:r>
          </a:p>
        </p:txBody>
      </p:sp>
    </p:spTree>
    <p:extLst>
      <p:ext uri="{BB962C8B-B14F-4D97-AF65-F5344CB8AC3E}">
        <p14:creationId xmlns:p14="http://schemas.microsoft.com/office/powerpoint/2010/main" val="11155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«Цифровая образовательная среда»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069313"/>
            <a:ext cx="76708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2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87625"/>
              </p:ext>
            </p:extLst>
          </p:nvPr>
        </p:nvGraphicFramePr>
        <p:xfrm>
          <a:off x="256032" y="1394153"/>
          <a:ext cx="8631937" cy="453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52"/>
                <a:gridCol w="4626630"/>
                <a:gridCol w="602268"/>
                <a:gridCol w="548733"/>
                <a:gridCol w="629036"/>
                <a:gridCol w="642420"/>
                <a:gridCol w="562116"/>
                <a:gridCol w="642782"/>
              </a:tblGrid>
              <a:tr h="26401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438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548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образовательных организаций, осуществляющих образовательную деятельность с использованием федеральной информационно-сервисной платформы цифровой образовательной среды (федеральных цифровых платформ. информационных систем и ресурсов), между которыми обеспечено информационное взаимодействие , в общем числе образовательных организаций,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93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по программам общего образования и дополнительного образования детей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1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по программам среднего профессионального образования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60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обучающихся общего образования и среднего профессионального образования, использующих федеральную информационно-сервисную платформу цифровой образовательной среды (федеральные цифровые платформы, информационные системы и ресурсы) для «горизонтального» обучения и неформального образования,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134986"/>
            <a:ext cx="7670800" cy="462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</a:rPr>
              <a:t>* плановое значение (может быть скорректировано после внедрения федеральной платформы)</a:t>
            </a:r>
          </a:p>
        </p:txBody>
      </p:sp>
    </p:spTree>
    <p:extLst>
      <p:ext uri="{BB962C8B-B14F-4D97-AF65-F5344CB8AC3E}">
        <p14:creationId xmlns:p14="http://schemas.microsoft.com/office/powerpoint/2010/main" val="20038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«Цифровая образовательная среда»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069313"/>
            <a:ext cx="76708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2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07885"/>
              </p:ext>
            </p:extLst>
          </p:nvPr>
        </p:nvGraphicFramePr>
        <p:xfrm>
          <a:off x="256032" y="1405299"/>
          <a:ext cx="8631937" cy="315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52"/>
                <a:gridCol w="4626630"/>
                <a:gridCol w="602268"/>
                <a:gridCol w="548733"/>
                <a:gridCol w="629036"/>
                <a:gridCol w="642420"/>
                <a:gridCol w="562116"/>
                <a:gridCol w="642782"/>
              </a:tblGrid>
              <a:tr h="520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0376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137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134986"/>
            <a:ext cx="7670800" cy="462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</a:rPr>
              <a:t>* плановое значение (может быть скорректировано после внедрения информационного ресурса «одного окна»)</a:t>
            </a:r>
          </a:p>
        </p:txBody>
      </p:sp>
    </p:spTree>
    <p:extLst>
      <p:ext uri="{BB962C8B-B14F-4D97-AF65-F5344CB8AC3E}">
        <p14:creationId xmlns:p14="http://schemas.microsoft.com/office/powerpoint/2010/main" val="20964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«Учитель будущего»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069313"/>
            <a:ext cx="76708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2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84785"/>
              </p:ext>
            </p:extLst>
          </p:nvPr>
        </p:nvGraphicFramePr>
        <p:xfrm>
          <a:off x="256032" y="1488137"/>
          <a:ext cx="8631937" cy="442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57"/>
                <a:gridCol w="4682125"/>
                <a:gridCol w="602268"/>
                <a:gridCol w="548733"/>
                <a:gridCol w="629036"/>
                <a:gridCol w="642420"/>
                <a:gridCol w="562116"/>
                <a:gridCol w="642782"/>
              </a:tblGrid>
              <a:tr h="2685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58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5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учителей общеобразовательных организаций, вовлеченных в национальную систему профессионального роста педагогических работников,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547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муниципальных образований субъекта Российской Федерации, обеспечивших деятельность центров непрерывного повышения профессионального мастерства педагогических работников и аккредитационные центры системы образования,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966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педагогических работников, прошедших добровольную независимую оценку профессиональной квалификации,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273200"/>
            <a:ext cx="7670800" cy="3239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</a:rPr>
              <a:t>* плановое значение, корректируемое ежегодно с учётом федеральных конкурсных отборов</a:t>
            </a:r>
          </a:p>
        </p:txBody>
      </p:sp>
    </p:spTree>
    <p:extLst>
      <p:ext uri="{BB962C8B-B14F-4D97-AF65-F5344CB8AC3E}">
        <p14:creationId xmlns:p14="http://schemas.microsoft.com/office/powerpoint/2010/main" val="19264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78465" y="0"/>
            <a:ext cx="7823200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 smtClean="0"/>
              <a:t>Актуальные характеристики системы образования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Самарской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6330" y="1482113"/>
          <a:ext cx="886755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26"/>
                <a:gridCol w="1031353"/>
                <a:gridCol w="1201479"/>
                <a:gridCol w="1105786"/>
                <a:gridCol w="1339703"/>
                <a:gridCol w="27113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Юрид</a:t>
                      </a:r>
                      <a:r>
                        <a:rPr lang="ru-RU" sz="1400" dirty="0" smtClean="0"/>
                        <a:t>. лиц / в т.ч. сельских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Филиалов и структур. </a:t>
                      </a:r>
                      <a:r>
                        <a:rPr lang="ru-RU" sz="1400" dirty="0" err="1" smtClean="0"/>
                        <a:t>подразд</a:t>
                      </a:r>
                      <a:r>
                        <a:rPr lang="ru-RU" sz="1400" dirty="0" smtClean="0"/>
                        <a:t>. /</a:t>
                      </a:r>
                      <a:r>
                        <a:rPr lang="ru-RU" sz="1400" baseline="0" dirty="0" smtClean="0"/>
                        <a:t> в т.ч. сельских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</a:t>
                      </a:r>
                      <a:r>
                        <a:rPr lang="ru-RU" sz="1400" baseline="0" dirty="0" smtClean="0"/>
                        <a:t>ов (учителей) / в т.ч. доля до 35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Обучающихся (тыс. 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Примечания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Дошкольное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343 / 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543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/ …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16449 / …%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Актуальная</a:t>
                      </a:r>
                      <a:r>
                        <a:rPr lang="ru-RU" sz="1400" baseline="0" dirty="0" smtClean="0"/>
                        <a:t> очередь для детей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до 3 лет - … чел., от 3 до 7 лет - … чел.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710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/ …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168 / 168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19719 / 22,1%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 2-ю смену обучаются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… чел. (…%)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Малокомплектных школ (с учётом филиалов)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- … (…%)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Дополнительное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84 / …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 / 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4036 / 31,2%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Охват детей программами технической и естественнонаучной направленности -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… чел. (14,2%)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63 / …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… / …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… / …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67,6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учреждений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СПО (…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) организуют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дуальное обучение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учреждений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СПО (…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) участвуют в движении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ВорлдСкиллс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42271"/>
            <a:ext cx="7823200" cy="4143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сети, контингент, кадры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«Молодые профессионалы»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35486"/>
              </p:ext>
            </p:extLst>
          </p:nvPr>
        </p:nvGraphicFramePr>
        <p:xfrm>
          <a:off x="85343" y="1423823"/>
          <a:ext cx="9058657" cy="4890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20"/>
                <a:gridCol w="5412163"/>
                <a:gridCol w="524583"/>
                <a:gridCol w="550173"/>
                <a:gridCol w="524583"/>
                <a:gridCol w="511788"/>
                <a:gridCol w="537378"/>
                <a:gridCol w="562969"/>
              </a:tblGrid>
              <a:tr h="2743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1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15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Число центров опережающей профессиональной подготовки накопительным итогом, единиц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94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Число мастерских, оснащенных современной материально-технической базой по одной из компетенций накопительным итогом, единиц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54*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07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Внедрена итоговая аттестация в форме демонстрационного экзамена в образовательных организациях, осуществляющих образовательную деятельность по образовательным программам среднего профессионального образования: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37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организаций, осуществляющих образовательную деятельность по образовательным программам среднего профессионального образования, итоговая аттестация в которых проводится в форме демонстрационного экзамена,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3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обучающихся, завершающих обучение в организациях, осуществляющих образовательную деятельность по образовательным программам среднего профессионального образования, прошедших аттестацию с использованием механизма демонстрационного экзамена,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315732"/>
            <a:ext cx="7670800" cy="3239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</a:rPr>
              <a:t>* плановое значение, корректируемое ежегодно по итогам федеральных конкурсных отборов</a:t>
            </a:r>
          </a:p>
        </p:txBody>
      </p:sp>
    </p:spTree>
    <p:extLst>
      <p:ext uri="{BB962C8B-B14F-4D97-AF65-F5344CB8AC3E}">
        <p14:creationId xmlns:p14="http://schemas.microsoft.com/office/powerpoint/2010/main" val="19344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457200" y="1052904"/>
            <a:ext cx="7823200" cy="4467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егионального проекта «Социальная активность»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393700"/>
            <a:ext cx="71247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Основные </a:t>
            </a:r>
            <a:r>
              <a:rPr lang="ru-RU" sz="2400" dirty="0" smtClean="0"/>
              <a:t>показатели</a:t>
            </a: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069313"/>
            <a:ext cx="7670800" cy="580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2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23546"/>
              </p:ext>
            </p:extLst>
          </p:nvPr>
        </p:nvGraphicFramePr>
        <p:xfrm>
          <a:off x="341375" y="1468991"/>
          <a:ext cx="8497825" cy="329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88"/>
                <a:gridCol w="4907625"/>
                <a:gridCol w="548640"/>
                <a:gridCol w="499872"/>
                <a:gridCol w="524256"/>
                <a:gridCol w="577120"/>
                <a:gridCol w="504109"/>
                <a:gridCol w="528115"/>
              </a:tblGrid>
              <a:tr h="2743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1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15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профессионального и высшего образования, тыс. человек накопительным итогом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8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граждан, вовлеченных в добровольческую деятельность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94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молодежи, задействованной в мероприятиях по вовлечению в творческую деятельность, от общего числа молодежи в Самарской области,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26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Доля студентов, вовлеченных в клубное студенческое движение, от общего числа студентов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3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53146" y="1042271"/>
            <a:ext cx="2700687" cy="595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образование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536" r="12120" b="27609"/>
          <a:stretch/>
        </p:blipFill>
        <p:spPr>
          <a:xfrm>
            <a:off x="2597344" y="1658679"/>
            <a:ext cx="2536157" cy="2317898"/>
          </a:xfrm>
          <a:prstGeom prst="rect">
            <a:avLst/>
          </a:prstGeom>
        </p:spPr>
      </p:pic>
      <p:graphicFrame>
        <p:nvGraphicFramePr>
          <p:cNvPr id="1026" name="Объект 2"/>
          <p:cNvGraphicFramePr>
            <a:graphicFrameLocks/>
          </p:cNvGraphicFramePr>
          <p:nvPr/>
        </p:nvGraphicFramePr>
        <p:xfrm>
          <a:off x="2636706" y="4008475"/>
          <a:ext cx="2593163" cy="284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3005588" imgH="3145809" progId="Excel.Chart.8">
                  <p:embed/>
                </p:oleObj>
              </mc:Choice>
              <mc:Fallback>
                <p:oleObj r:id="rId5" imgW="3005588" imgH="3145809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706" y="4008475"/>
                        <a:ext cx="2593163" cy="2849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273749" y="1063257"/>
          <a:ext cx="3870251" cy="375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6" descr="D:\КИРИНА М.Ю\АВГУСТОВКА\АВГУСТОВКА - 2018\БРОШЮРА\БРОШЮРА 2018\Система образования2018_print4.jpg"/>
          <p:cNvPicPr>
            <a:picLocks noChangeAspect="1" noChangeArrowheads="1"/>
          </p:cNvPicPr>
          <p:nvPr/>
        </p:nvPicPr>
        <p:blipFill>
          <a:blip r:embed="rId8"/>
          <a:srcRect l="52010" t="45142" r="10889" b="22861"/>
          <a:stretch>
            <a:fillRect/>
          </a:stretch>
        </p:blipFill>
        <p:spPr bwMode="auto">
          <a:xfrm>
            <a:off x="127590" y="1675570"/>
            <a:ext cx="2537821" cy="236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2544698" y="1035183"/>
            <a:ext cx="2700687" cy="595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D:\КИРИНА М.Ю\АВГУСТОВКА\АВГУСТОВКА - 2018\БРОШЮРА\БРОШЮРА 2018\Система образования2018_print11.jpg"/>
          <p:cNvPicPr>
            <a:picLocks noChangeAspect="1" noChangeArrowheads="1"/>
          </p:cNvPicPr>
          <p:nvPr/>
        </p:nvPicPr>
        <p:blipFill>
          <a:blip r:embed="rId9"/>
          <a:srcRect l="5940" t="55652" r="62833" b="7401"/>
          <a:stretch>
            <a:fillRect/>
          </a:stretch>
        </p:blipFill>
        <p:spPr bwMode="auto">
          <a:xfrm>
            <a:off x="180753" y="4189228"/>
            <a:ext cx="2338831" cy="266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5918766" y="1059995"/>
            <a:ext cx="2700687" cy="5951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 descr="D:\КИРИНА М.Ю\АВГУСТОВКА\АВГУСТОВКА - 2018\БРОШЮРА\БРОШЮРА 2018\Система образования2018_print1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0" t="14906" r="34000" b="51726"/>
          <a:stretch/>
        </p:blipFill>
        <p:spPr bwMode="auto">
          <a:xfrm>
            <a:off x="5837274" y="4114800"/>
            <a:ext cx="247738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>
            <a:spLocks noChangeAspect="1"/>
          </p:cNvSpPr>
          <p:nvPr/>
        </p:nvSpPr>
        <p:spPr>
          <a:xfrm>
            <a:off x="5629025" y="4174922"/>
            <a:ext cx="187200" cy="187200"/>
          </a:xfrm>
          <a:prstGeom prst="ellipse">
            <a:avLst/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5621016" y="5016285"/>
            <a:ext cx="187200" cy="18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78465" y="0"/>
            <a:ext cx="7823200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 smtClean="0"/>
              <a:t>Актуальные характеристики системы образования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Самарской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78465" y="0"/>
            <a:ext cx="7823200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 smtClean="0"/>
              <a:t>Актуальные характеристики системы образования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Самарской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191369" y="1021007"/>
            <a:ext cx="4944157" cy="350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профессиональное образование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5815992" y="1042268"/>
            <a:ext cx="3136622" cy="8184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профессиональное образование (ПК педагогов)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67157" t="26460" r="1835" b="46047"/>
          <a:stretch/>
        </p:blipFill>
        <p:spPr>
          <a:xfrm>
            <a:off x="21266" y="1361394"/>
            <a:ext cx="2962976" cy="290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51" name="Object 3"/>
          <p:cNvGraphicFramePr>
            <a:graphicFrameLocks noGrp="1"/>
          </p:cNvGraphicFramePr>
          <p:nvPr/>
        </p:nvGraphicFramePr>
        <p:xfrm>
          <a:off x="5879805" y="1914228"/>
          <a:ext cx="3275308" cy="255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6" imgW="3667055" imgH="2457540" progId="Excel.Sheet.8">
                  <p:embed/>
                </p:oleObj>
              </mc:Choice>
              <mc:Fallback>
                <p:oleObj name="Worksheet" r:id="rId6" imgW="3667055" imgH="2457540" progId="Excel.Sheet.8">
                  <p:embed/>
                  <p:pic>
                    <p:nvPicPr>
                      <p:cNvPr id="0" name="Pictur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805" y="1914228"/>
                        <a:ext cx="3275308" cy="2551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913366" y="1969351"/>
            <a:ext cx="2061053" cy="118069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36000" tIns="36000" rIns="36000" bIns="36000" anchor="ctr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latin typeface="+mn-lt"/>
              </a:rPr>
              <a:t>Количество учреждений, реализующих программы повышения </a:t>
            </a:r>
            <a:r>
              <a:rPr lang="ru-RU" sz="1200" b="1" dirty="0" smtClean="0">
                <a:latin typeface="+mn-lt"/>
              </a:rPr>
              <a:t>квалификации (в т.ч. в рамках Именного образовательного чека)</a:t>
            </a:r>
            <a:endParaRPr lang="ru-RU" sz="1200" b="1" dirty="0"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l="3639" b="1306"/>
          <a:stretch/>
        </p:blipFill>
        <p:spPr>
          <a:xfrm>
            <a:off x="3097986" y="1409368"/>
            <a:ext cx="2228924" cy="996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/>
          <a:srcRect t="2691" b="4526"/>
          <a:stretch/>
        </p:blipFill>
        <p:spPr>
          <a:xfrm>
            <a:off x="3097988" y="2414772"/>
            <a:ext cx="2228924" cy="913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/>
          <a:srcRect l="3606" t="3826" r="917" b="2416"/>
          <a:stretch/>
        </p:blipFill>
        <p:spPr>
          <a:xfrm>
            <a:off x="3105925" y="3352356"/>
            <a:ext cx="2199722" cy="916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4122F610-5A80-49F8-B4A5-E0072293B95B}"/>
              </a:ext>
            </a:extLst>
          </p:cNvPr>
          <p:cNvSpPr txBox="1">
            <a:spLocks/>
          </p:cNvSpPr>
          <p:nvPr/>
        </p:nvSpPr>
        <p:spPr>
          <a:xfrm>
            <a:off x="1779229" y="4501398"/>
            <a:ext cx="4944157" cy="350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отрасли «Образование»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Объект 2"/>
          <p:cNvGraphicFramePr>
            <a:graphicFrameLocks/>
          </p:cNvGraphicFramePr>
          <p:nvPr/>
        </p:nvGraphicFramePr>
        <p:xfrm>
          <a:off x="0" y="4763386"/>
          <a:ext cx="4731488" cy="209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54" name="Объект 2"/>
          <p:cNvGraphicFramePr>
            <a:graphicFrameLocks/>
          </p:cNvGraphicFramePr>
          <p:nvPr/>
        </p:nvGraphicFramePr>
        <p:xfrm>
          <a:off x="5284382" y="5273748"/>
          <a:ext cx="3641246" cy="203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13" imgW="6376969" imgH="4041998" progId="Excel.Chart.8">
                  <p:embed/>
                </p:oleObj>
              </mc:Choice>
              <mc:Fallback>
                <p:oleObj r:id="rId13" imgW="6376969" imgH="4041998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382" y="5273748"/>
                        <a:ext cx="3641246" cy="20308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5582094" y="4890976"/>
            <a:ext cx="3381153" cy="462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Доля отрасли «Образование» в бюджете Самарской области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7113182" y="5305646"/>
            <a:ext cx="361507" cy="3402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5E8601DD-34B9-484B-B84F-71A99815C1AE}"/>
              </a:ext>
            </a:extLst>
          </p:cNvPr>
          <p:cNvSpPr txBox="1">
            <a:spLocks/>
          </p:cNvSpPr>
          <p:nvPr/>
        </p:nvSpPr>
        <p:spPr>
          <a:xfrm>
            <a:off x="127591" y="1105787"/>
            <a:ext cx="9016409" cy="575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Территориальные преимущества и ограничения, сильные и слабые стороны: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0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1.1. Преимущества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государственная модель управления образованием; компактность территории; приоритет отрасли «Образование» (24% средств областного бюджета, направляются на развитие отрасли).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1.2. Ограничения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затруднения в обеспечении 100-процентного охвата детей дошкольным образованием в связи с массовым строительством в новых жилых микрорайонах и ввиду того, что дети, посещающие негосударственные детские сады, не исключаются из актуальной очереди; недостаток средств в областном бюджете на самостоятельную реализацию крупных проектов (например, строительство школ)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Приоритетные направления: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реализация мер, направленных на ликвидацию очерёдности в дошкольные образовательные организации (по состоянию на 01.12.2018 в актуальной очереди находились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 детей в возрасте до 3 лет и … детей в возрасте от 3 до 7 лет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 реализация комплекса мер, направленного на развитие функциональной грамотности школьников;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мер, направленных на развитие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системы СПО.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Вопросы межведомственного взаимодействия, специфика сети организаций образования, деятельность вузов, регионального бизнеса на территории субъекта: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3.1. Межведомственное взаимодействие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осуществляется в системе СПО ввиду наличия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учреждений разной подчинённости (министерства образования и науки, министерства сельского хозяйства и продовольствия, министерства здравоохранения, министерства культуры), а также при реализации отдельных проектов (в сфере информатизации образования – с департаментом информационных технологий и связи; в инфраструктурных проектах – с министерством строительства и т.д.).</a:t>
            </a:r>
          </a:p>
          <a:p>
            <a:pPr>
              <a:defRPr/>
            </a:pPr>
            <a:r>
              <a:rPr kumimoji="0" lang="ru-RU" sz="1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3.2</a:t>
            </a:r>
            <a:r>
              <a:rPr lang="ru-RU" sz="13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Специфика сети организаций образования 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заключается в значительном (</a:t>
            </a:r>
            <a:r>
              <a:rPr lang="ru-RU" sz="13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более 50%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количестве государственных образовательных организаций, а также в относительно незначительной численности образовательных организаций, расположенных в сельской местности (</a:t>
            </a:r>
            <a:r>
              <a:rPr lang="ru-RU" sz="13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около 1/3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).</a:t>
            </a:r>
          </a:p>
          <a:p>
            <a:pPr>
              <a:defRPr/>
            </a:pPr>
            <a:r>
              <a:rPr kumimoji="0" lang="ru-RU" sz="1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3.3. Деятельность вузов</a:t>
            </a:r>
            <a:r>
              <a:rPr kumimoji="0" lang="ru-RU" sz="1300" b="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региональной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системы образования осуществляется в тесной кооперации с вузами, в т.ч. национальным исследовательским (Самарский университет) и двумя опорными вузами </a:t>
            </a:r>
            <a:r>
              <a:rPr kumimoji="0" lang="ru-RU" sz="13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СамГТУ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 ТГУ).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Опыт и перспективы межрегиональной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кооперации: 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Самарская область неоднократно становилась стажировочной площадкой для реализации в сфере образования (переход на государственную модель управления, в рамках ФЦПРО и т.д.).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78465" y="0"/>
            <a:ext cx="7823200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 smtClean="0"/>
              <a:t>Региональные особенности реализации               нацпроекта «Образование» </a:t>
            </a:r>
            <a:r>
              <a:rPr lang="ru-RU" sz="2400" dirty="0" smtClean="0">
                <a:solidFill>
                  <a:srgbClr val="FF0000"/>
                </a:solidFill>
              </a:rPr>
              <a:t>в Самарской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457200" y="106609"/>
            <a:ext cx="7823200" cy="7971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 smtClean="0"/>
              <a:t>Перечень региональных проектов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Самарской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2058"/>
              </p:ext>
            </p:extLst>
          </p:nvPr>
        </p:nvGraphicFramePr>
        <p:xfrm>
          <a:off x="42532" y="1530054"/>
          <a:ext cx="8963245" cy="391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7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7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70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ФЕДЕРАЛЬНЫЕ ПРОЕКТЫ</a:t>
                      </a:r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объявленных</a:t>
                      </a:r>
                      <a:r>
                        <a:rPr lang="ru-RU" sz="14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2018 году конкурсов</a:t>
                      </a:r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 т.ч. кол-во участий в конкурсах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кол-во побед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участия в 2019 году         (не менее)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Современная школа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Успех каждого ребёнка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5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Цифровая образовательная среда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Молодые профессионалы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активность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Учитель будущего</a:t>
                      </a:r>
                      <a:endParaRPr lang="ru-RU" sz="15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Поддержка семей, имеющих детей</a:t>
                      </a:r>
                      <a:endParaRPr lang="ru-RU" sz="15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1*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Новые возможности для каждого</a:t>
                      </a:r>
                      <a:endParaRPr lang="ru-RU" sz="15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1*</a:t>
                      </a:r>
                      <a:endParaRPr lang="ru-RU" sz="16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DCD32D6-9A9E-483D-8EF7-F9688CC3A0AF}"/>
              </a:ext>
            </a:extLst>
          </p:cNvPr>
          <p:cNvSpPr txBox="1">
            <a:spLocks/>
          </p:cNvSpPr>
          <p:nvPr/>
        </p:nvSpPr>
        <p:spPr>
          <a:xfrm>
            <a:off x="457200" y="6273200"/>
            <a:ext cx="7670800" cy="3239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b="1" dirty="0" smtClean="0">
                <a:solidFill>
                  <a:schemeClr val="tx1"/>
                </a:solidFill>
                <a:ea typeface="Verdana" panose="020B0604030504040204" pitchFamily="34" charset="0"/>
              </a:rPr>
              <a:t>* в случае объявления федеральных конкурсных отборов</a:t>
            </a:r>
          </a:p>
        </p:txBody>
      </p:sp>
    </p:spTree>
    <p:extLst>
      <p:ext uri="{BB962C8B-B14F-4D97-AF65-F5344CB8AC3E}">
        <p14:creationId xmlns:p14="http://schemas.microsoft.com/office/powerpoint/2010/main" val="21400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F884A2C-25F4-4D9A-9D3D-15F34528E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6242"/>
              </p:ext>
            </p:extLst>
          </p:nvPr>
        </p:nvGraphicFramePr>
        <p:xfrm>
          <a:off x="0" y="1034705"/>
          <a:ext cx="9143999" cy="5674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8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8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5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регионального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Современная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всех муниципальных образованиях имеются условия,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обеспечивающие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подготовку обучающихся к самостоятельной трудовой жизни в условиях рыночной экономики.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всех муниципальных образованиях имеются условия,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обеспечивающие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формирование у обучающихся современных технологических и гуманитарных компетенций и навыков.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Переориентация образовательного процесса в школах на формирование у обучающихся функциональной грамотности.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100% муниципальных образований обновлено содержание и методы обучения предметной области «Технология» и других предметных областей.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40 тыс. обучающихся охвачено основными и дополнительными общеобразовательными программами цифрового, естественнонаучного и гуманитарного профилей.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100% организаций, реализующих общеобразовательные программы, проведена оценка качества общего образования на основе практики международных исследований качества подготовки обучающихся.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Успех каждого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ребенка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ребёнок Самарской области имеет возможность  получать дополнительное образование по максимально широкому спектру дополнительных общеобразовательных программ.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всех школах обучающимся предоставлена возможность сделать осознанный выбор своей профессиональной траектории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карьерного развития.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Значительной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части детей, имеющих склонности к техническому творчеству, предоставлена возможность ускоренного развития инженерных, исследовательских навыков, и изобретательского мышления на основе проектной деятельности.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80% детей в возрасте от 5 до 18 лет охвачены дополнительным образованием.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85%  школьников приняли участие в открытых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онлайн-уроках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реализуемых с учетом опыта цикла открытых уроков "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Проектория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", направленных на раннюю профориентацию.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Arial Unicode MS"/>
                        </a:rPr>
                        <a:t>Не менее 25 тыс. детей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Arial Unicode MS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Arial Unicode MS"/>
                        </a:rPr>
                        <a:t>охвачены деятельностью детских технопарков «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Arial Unicode MS"/>
                        </a:rPr>
                        <a:t>Кванториум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Arial Unicode MS"/>
                        </a:rPr>
                        <a:t>» и других проектов, обеспечивающих доступность дополнительных общеобразовательных программ естественнонаучной и технической направленностей.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301665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 smtClean="0"/>
              <a:t>Основные результаты и показатели реализации нацпроекта «Образование» </a:t>
            </a:r>
            <a:r>
              <a:rPr lang="ru-RU" sz="2400" dirty="0" smtClean="0">
                <a:solidFill>
                  <a:srgbClr val="FF0000"/>
                </a:solidFill>
              </a:rPr>
              <a:t>в Самарской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F884A2C-25F4-4D9A-9D3D-15F34528E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6242"/>
              </p:ext>
            </p:extLst>
          </p:nvPr>
        </p:nvGraphicFramePr>
        <p:xfrm>
          <a:off x="0" y="1013439"/>
          <a:ext cx="9143999" cy="5760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2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50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регионального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семей, имеющих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детей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Во всех муниципалитетах созданы условия для получения родителями (законными представителями) детей,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также гражданами, желающими принять на воспитание в свои семьи детей, оставшихся без попечения родителей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 высококачественной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психолого-педагогической, методической и консультативной помощи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100 тыс. родителей получили психолого-педагогическую, методическую и консультативную помощь.</a:t>
                      </a:r>
                    </a:p>
                    <a:p>
                      <a:pPr algn="l"/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Не менее 99% граждан положительно оценили качество психолого-педагогической, методической и консультативной помощи.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Цифровая образовательная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 всех образовательных организациях созданы равные условия для получения качественного образования с использованием дистанционных технологий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Все образовательные организации обеспечены высокоскоростным Интернет-соединением (не менее 100 Мб/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c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 – для городских организаций, 50Мб/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c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 – для сельских и ПГТ, а также  гарантированным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Интернет-трафиком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 всех муниципальных образованиях внедрена целевая модель цифровой образовательной среды в школах и учреждениях СПО.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Учитель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будущего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качества общего образования за счёт повышения профессиональной компетенции педагогических работников (прежде всего, учителей)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50% учителей вовлечены в национальную систему профессионального роста педагогических работников.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10% педагогических работников прошли добровольную независимую оценку профессиональной квалификации.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Молодые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профессионалы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подготовки квалифицированных кадров до стандартов профессионального мастерства международного уровня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менее 50%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организаций, осуществляющих образовательную деятельность по программам СПО, проводят итоговую аттестацию в форме демонстрационного экзамена.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25%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обучающихся, завершающих обучение в организациях, осуществляющих образовательную деятельность по программам СПО, прошли аттестацию с использованием механизма демонстрационного экзамена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301665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 smtClean="0"/>
              <a:t>Основные результаты и показатели реализации нацпроекта «Образование» </a:t>
            </a:r>
            <a:r>
              <a:rPr lang="ru-RU" sz="2400" dirty="0" smtClean="0">
                <a:solidFill>
                  <a:srgbClr val="FF0000"/>
                </a:solidFill>
              </a:rPr>
              <a:t>в Самарской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6531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F884A2C-25F4-4D9A-9D3D-15F34528E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6242"/>
              </p:ext>
            </p:extLst>
          </p:nvPr>
        </p:nvGraphicFramePr>
        <p:xfrm>
          <a:off x="0" y="1098503"/>
          <a:ext cx="9143999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97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63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регионального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Новые возможности для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каждого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активность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Около 50% молодых людей привиты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потребности участия в добровольческом (волонтёрском) движении в течение всей жизни.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… тысяч обучающихся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вовлечены в деятельность общественных объединений на базе образовательных организаций общего образования, среднего профессионального и высшего образования.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45% молодежи задействовано в мероприятиях по вовлечению в творческую деятельность.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1C9FD27-D63B-4934-B221-B340CD9687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301665" cy="841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dirty="0" smtClean="0"/>
              <a:t>Основные результаты и показатели реализации нацпроекта «Образование» </a:t>
            </a:r>
            <a:r>
              <a:rPr lang="ru-RU" sz="2400" dirty="0" smtClean="0">
                <a:solidFill>
                  <a:srgbClr val="FF0000"/>
                </a:solidFill>
              </a:rPr>
              <a:t>в Самарской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2802</Words>
  <Application>Microsoft Office PowerPoint</Application>
  <PresentationFormat>Экран (4:3)</PresentationFormat>
  <Paragraphs>537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Диаграмма Microsoft Excel</vt:lpstr>
      <vt:lpstr>Worksheet</vt:lpstr>
      <vt:lpstr>О комплексном подходе к реализации национального проекта «Образование» в Самарской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для подготовки раздаточного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регионального проекта основных параметров реализации национального проекта «Образование» в /наименование субъекта РФ/</dc:title>
  <dc:creator>user</dc:creator>
  <cp:lastModifiedBy>Экос</cp:lastModifiedBy>
  <cp:revision>132</cp:revision>
  <dcterms:created xsi:type="dcterms:W3CDTF">2018-11-16T09:12:54Z</dcterms:created>
  <dcterms:modified xsi:type="dcterms:W3CDTF">2018-12-03T05:07:11Z</dcterms:modified>
</cp:coreProperties>
</file>